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30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30.xml" ContentType="application/vnd.openxmlformats-officedocument.presentationml.slide+xml"/>
  <Override PartName="/ppt/notesSlides/notesSlide7.xml" ContentType="application/vnd.openxmlformats-officedocument.presentationml.notesSlide+xml"/>
  <Override PartName="/ppt/notesSlides/notesSlide16.xml" ContentType="application/vnd.openxmlformats-officedocument.presentationml.notesSlide+xml"/>
  <Override PartName="/ppt/slides/slide29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25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19.xml" ContentType="application/vnd.openxmlformats-officedocument.presentationml.notes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26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23.xml" ContentType="application/vnd.openxmlformats-officedocument.presentationml.notesSlide+xml"/>
  <Override PartName="/ppt/theme/theme2.xml" ContentType="application/vnd.openxmlformats-officedocument.theme+xml"/>
  <Override PartName="/ppt/slides/slide24.xml" ContentType="application/vnd.openxmlformats-officedocument.presentationml.slide+xml"/>
  <Override PartName="/ppt/notesSlides/notesSlide17.xml" ContentType="application/vnd.openxmlformats-officedocument.presentationml.notes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28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notesSlides/notesSlide12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saveSubsetFonts="1" strictFirstAndLastChars="0">
  <p:sldMasterIdLst>
    <p:sldMasterId id="2147483648" r:id="rId1"/>
  </p:sldMasterIdLst>
  <p:notesMasterIdLst>
    <p:notesMasterId r:id="rId3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</p:sldIdLst>
  <p:sldSz cx="12192000" cy="6858000"/>
  <p:notesSz cx="6858000" cy="9144000"/>
  <p:defaultTextStyle>
    <a:defPPr lvl="0">
      <a:defRPr lang="es-MX"/>
    </a:defPPr>
    <a:lvl1pPr marL="0" lv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7" d="100"/>
          <a:sy n="67" d="100"/>
        </p:scale>
        <p:origin x="1038" y="66"/>
      </p:cViewPr>
      <p:guideLst>
        <p:guide pos="2160" orient="horz"/>
        <p:guide pos="3840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 /><Relationship Id="rId36" Type="http://schemas.openxmlformats.org/officeDocument/2006/relationships/tableStyles" Target="tableStyles.xml" /><Relationship Id="rId37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BDAD698B-5555-F849-A187-AF002BC063A0}" type="datetimeFigureOut">
              <a:rPr lang="es-MX"/>
              <a:t>09/12/2024</a:t>
            </a:fld>
            <a:endParaRPr lang="es-MX"/>
          </a:p>
        </p:txBody>
      </p:sp>
      <p:sp>
        <p:nvSpPr>
          <p:cNvPr id="4" name="Marcador de imagen de diapositiva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MX"/>
              <a:t>Segundo nivel</a:t>
            </a:r>
            <a:endParaRPr/>
          </a:p>
          <a:p>
            <a:pPr lvl="2">
              <a:defRPr/>
            </a:pPr>
            <a:r>
              <a:rPr lang="es-MX"/>
              <a:t>Tercer nivel</a:t>
            </a:r>
            <a:endParaRPr/>
          </a:p>
          <a:p>
            <a:pPr lvl="3">
              <a:defRPr/>
            </a:pPr>
            <a:r>
              <a:rPr lang="es-MX"/>
              <a:t>Cuarto nivel</a:t>
            </a:r>
            <a:endParaRPr/>
          </a:p>
          <a:p>
            <a:pPr lvl="4">
              <a:defRPr/>
            </a:pPr>
            <a:r>
              <a:rPr lang="es-MX"/>
              <a:t>Quinto nivel</a:t>
            </a:r>
            <a:endParaRPr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C775D640-1C83-9840-841D-623EC0348EB7}" type="slidenum">
              <a:rPr lang="es-MX"/>
              <a:t>‹Nº›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C775D640-1C83-9840-841D-623EC0348EB7}" type="slidenum">
              <a:rPr lang="es-MX"/>
              <a:t>1</a:t>
            </a:fld>
            <a:endParaRPr lang="es-MX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C8C4339-EF23-5349-76C6-31DF9FB1547D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98E4011-6CDB-1557-A2A2-070D2E1801BB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5A125EA-94B7-2508-2D4D-89E820BC37D1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931D0DE-FEED-F57D-1468-729108240D78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963C5AD-EEF6-F670-1E45-BF701A9B8CDA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FC1040D-5C35-EF43-20C7-988905E62A0D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2E20E99-8685-5254-5874-4549EEB98AA1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03D72C7-3975-39C7-8782-AC3972E23106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36345CC-05AF-6625-372E-81BDB295B7C6}" type="slidenum">
              <a:rPr/>
              <a:t/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8943A91-15B2-2EAD-8872-B2517A71E31E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F3D6501-C348-62DC-17BB-D7D380311EC6}" type="slidenum">
              <a:rPr/>
              <a:t/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2182B48-2856-8102-7BEF-F063AB1C357C}" type="slidenum">
              <a:rPr/>
              <a:t/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24FBEDD-894F-2F4D-B2F5-CDB1275EAD05}" type="slidenum">
              <a:rPr/>
              <a:t/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4EB0AA7-6587-BD80-3808-D3C4E6F38512}" type="slidenum">
              <a:rPr/>
              <a:t/>
            </a:fld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DD045A0-38DB-80AB-E49D-80C00BC39AC7}" type="slidenum">
              <a:rPr/>
              <a:t/>
            </a:fld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BA7FD7E-2431-E6C3-85C4-D3742B4BF13D}" type="slidenum">
              <a:rPr/>
              <a:t/>
            </a:fld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F952FE6-629F-DD9D-A549-335ED10F498B}" type="slidenum">
              <a:rPr/>
              <a:t/>
            </a:fld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110E275-62F4-A1A0-1009-9B8E0BA29C32}" type="slidenum">
              <a:rPr/>
              <a:t/>
            </a:fld>
            <a:endParaRPr/>
          </a:p>
        </p:txBody>
      </p:sp>
    </p:spTree>
  </p:cSld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4E9FCD5-ACEC-BB5E-852A-EEA2A3EC2FB9}" type="slidenum">
              <a:rPr/>
              <a:t/>
            </a:fld>
            <a:endParaRPr/>
          </a:p>
        </p:txBody>
      </p:sp>
    </p:spTree>
  </p:cSld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E36D493-98DC-2A14-9628-7FE173D6A008}" type="slidenum">
              <a:rPr/>
              <a:t/>
            </a:fld>
            <a:endParaRPr/>
          </a:p>
        </p:txBody>
      </p:sp>
    </p:spTree>
  </p:cSld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9A7AFAF-ED0D-B153-E180-39AC6994C146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12BFB4-9A4D-4B63-29FD-8DBE34FCF18E}" type="slidenum">
              <a:rPr/>
              <a:t/>
            </a:fld>
            <a:endParaRPr/>
          </a:p>
        </p:txBody>
      </p:sp>
    </p:spTree>
  </p:cSld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DB71A16-C9D6-65B6-5686-C00B9206DA2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13A5B9F-52D9-B592-CD4C-3562B110396C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7D4C997-7FF7-D118-EF29-ED83BC425D92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9297A67-9784-44CA-4323-517561F8E3F9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04FB450-6096-9EB4-35F7-73EFDA85406E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331EFD3-2F29-6613-AE02-412BBCC86B1F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E260C10-6886-AEAC-7507-CC012EDBECA9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Diapositiva de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ítulo y texto vertic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MX"/>
              <a:t>Segundo nivel</a:t>
            </a:r>
            <a:endParaRPr/>
          </a:p>
          <a:p>
            <a:pPr lvl="2">
              <a:defRPr/>
            </a:pPr>
            <a:r>
              <a:rPr lang="es-MX"/>
              <a:t>Tercer nivel</a:t>
            </a:r>
            <a:endParaRPr/>
          </a:p>
          <a:p>
            <a:pPr lvl="3">
              <a:defRPr/>
            </a:pPr>
            <a:r>
              <a:rPr lang="es-MX"/>
              <a:t>Cuarto nivel</a:t>
            </a:r>
            <a:endParaRPr/>
          </a:p>
          <a:p>
            <a:pPr lvl="4">
              <a:defRPr/>
            </a:pPr>
            <a:r>
              <a:rPr lang="es-MX"/>
              <a:t>Quinto nivel</a:t>
            </a:r>
            <a:endParaRPr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Título vertical y tex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pPr>
              <a:defRPr/>
            </a:pPr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MX"/>
              <a:t>Segundo nivel</a:t>
            </a:r>
            <a:endParaRPr/>
          </a:p>
          <a:p>
            <a:pPr lvl="2">
              <a:defRPr/>
            </a:pPr>
            <a:r>
              <a:rPr lang="es-MX"/>
              <a:t>Tercer nivel</a:t>
            </a:r>
            <a:endParaRPr/>
          </a:p>
          <a:p>
            <a:pPr lvl="3">
              <a:defRPr/>
            </a:pPr>
            <a:r>
              <a:rPr lang="es-MX"/>
              <a:t>Cuarto nivel</a:t>
            </a:r>
            <a:endParaRPr/>
          </a:p>
          <a:p>
            <a:pPr lvl="4">
              <a:defRPr/>
            </a:pPr>
            <a:r>
              <a:rPr lang="es-MX"/>
              <a:t>Quinto nivel</a:t>
            </a:r>
            <a:endParaRPr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ítulo y objeto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MX"/>
              <a:t>Segundo nivel</a:t>
            </a:r>
            <a:endParaRPr/>
          </a:p>
          <a:p>
            <a:pPr lvl="2">
              <a:defRPr/>
            </a:pPr>
            <a:r>
              <a:rPr lang="es-MX"/>
              <a:t>Tercer nivel</a:t>
            </a:r>
            <a:endParaRPr/>
          </a:p>
          <a:p>
            <a:pPr lvl="3">
              <a:defRPr/>
            </a:pPr>
            <a:r>
              <a:rPr lang="es-MX"/>
              <a:t>Cuarto nivel</a:t>
            </a:r>
            <a:endParaRPr/>
          </a:p>
          <a:p>
            <a:pPr lvl="4">
              <a:defRPr/>
            </a:pPr>
            <a:r>
              <a:rPr lang="es-MX"/>
              <a:t>Quinto nivel</a:t>
            </a:r>
            <a:endParaRPr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Encabezado de secció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os objeto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MX"/>
              <a:t>Segundo nivel</a:t>
            </a:r>
            <a:endParaRPr/>
          </a:p>
          <a:p>
            <a:pPr lvl="2">
              <a:defRPr/>
            </a:pPr>
            <a:r>
              <a:rPr lang="es-MX"/>
              <a:t>Tercer nivel</a:t>
            </a:r>
            <a:endParaRPr/>
          </a:p>
          <a:p>
            <a:pPr lvl="3">
              <a:defRPr/>
            </a:pPr>
            <a:r>
              <a:rPr lang="es-MX"/>
              <a:t>Cuarto nivel</a:t>
            </a:r>
            <a:endParaRPr/>
          </a:p>
          <a:p>
            <a:pPr lvl="4">
              <a:defRPr/>
            </a:pPr>
            <a:r>
              <a:rPr lang="es-MX"/>
              <a:t>Quinto nivel</a:t>
            </a:r>
            <a:endParaRPr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MX"/>
              <a:t>Segundo nivel</a:t>
            </a:r>
            <a:endParaRPr/>
          </a:p>
          <a:p>
            <a:pPr lvl="2">
              <a:defRPr/>
            </a:pPr>
            <a:r>
              <a:rPr lang="es-MX"/>
              <a:t>Tercer nivel</a:t>
            </a:r>
            <a:endParaRPr/>
          </a:p>
          <a:p>
            <a:pPr lvl="3">
              <a:defRPr/>
            </a:pPr>
            <a:r>
              <a:rPr lang="es-MX"/>
              <a:t>Cuarto nivel</a:t>
            </a:r>
            <a:endParaRPr/>
          </a:p>
          <a:p>
            <a:pPr lvl="4">
              <a:defRPr/>
            </a:pPr>
            <a:r>
              <a:rPr lang="es-MX"/>
              <a:t>Quinto nivel</a:t>
            </a:r>
            <a:endParaRPr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ació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MX"/>
              <a:t>Segundo nivel</a:t>
            </a:r>
            <a:endParaRPr/>
          </a:p>
          <a:p>
            <a:pPr lvl="2">
              <a:defRPr/>
            </a:pPr>
            <a:r>
              <a:rPr lang="es-MX"/>
              <a:t>Tercer nivel</a:t>
            </a:r>
            <a:endParaRPr/>
          </a:p>
          <a:p>
            <a:pPr lvl="3">
              <a:defRPr/>
            </a:pPr>
            <a:r>
              <a:rPr lang="es-MX"/>
              <a:t>Cuarto nivel</a:t>
            </a:r>
            <a:endParaRPr/>
          </a:p>
          <a:p>
            <a:pPr lvl="4">
              <a:defRPr/>
            </a:pPr>
            <a:r>
              <a:rPr lang="es-MX"/>
              <a:t>Quinto nivel</a:t>
            </a:r>
            <a:endParaRPr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MX"/>
              <a:t>Segundo nivel</a:t>
            </a:r>
            <a:endParaRPr/>
          </a:p>
          <a:p>
            <a:pPr lvl="2">
              <a:defRPr/>
            </a:pPr>
            <a:r>
              <a:rPr lang="es-MX"/>
              <a:t>Tercer nivel</a:t>
            </a:r>
            <a:endParaRPr/>
          </a:p>
          <a:p>
            <a:pPr lvl="3">
              <a:defRPr/>
            </a:pPr>
            <a:r>
              <a:rPr lang="es-MX"/>
              <a:t>Cuarto nivel</a:t>
            </a:r>
            <a:endParaRPr/>
          </a:p>
          <a:p>
            <a:pPr lvl="4">
              <a:defRPr/>
            </a:pPr>
            <a:r>
              <a:rPr lang="es-MX"/>
              <a:t>Quinto nivel</a:t>
            </a:r>
            <a:endParaRPr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el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En blanc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ido con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MX"/>
              <a:t>Segundo nivel</a:t>
            </a:r>
            <a:endParaRPr/>
          </a:p>
          <a:p>
            <a:pPr lvl="2">
              <a:defRPr/>
            </a:pPr>
            <a:r>
              <a:rPr lang="es-MX"/>
              <a:t>Tercer nivel</a:t>
            </a:r>
            <a:endParaRPr/>
          </a:p>
          <a:p>
            <a:pPr lvl="3">
              <a:defRPr/>
            </a:pPr>
            <a:r>
              <a:rPr lang="es-MX"/>
              <a:t>Cuarto nivel</a:t>
            </a:r>
            <a:endParaRPr/>
          </a:p>
          <a:p>
            <a:pPr lvl="4">
              <a:defRPr/>
            </a:pPr>
            <a:r>
              <a:rPr lang="es-MX"/>
              <a:t>Quinto nivel</a:t>
            </a:r>
            <a:endParaRPr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agen con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s-MX"/>
              <a:t>Haga clic para modificar los estilos de texto del patrón</a:t>
            </a:r>
            <a:endParaRPr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0EA2AB-F88A-0D43-B54E-0ECE24783657}" type="datetimeFigureOut">
              <a:rPr lang="es-MX"/>
              <a:t>09/12/2024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CB17F46-29F6-C341-82E2-030890C9B27E}" type="slidenum">
              <a:rPr lang="es-MX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 userDrawn="1"/>
        </p:nvSpPr>
        <p:spPr bwMode="auto">
          <a:xfrm>
            <a:off x="0" y="1016000"/>
            <a:ext cx="12192000" cy="65024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s-MX"/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>
          <a:blip r:embed="rId13"/>
          <a:stretch/>
        </p:blipFill>
        <p:spPr bwMode="auto">
          <a:xfrm>
            <a:off x="3393440" y="162560"/>
            <a:ext cx="1727199" cy="738782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14"/>
          <a:stretch/>
        </p:blipFill>
        <p:spPr bwMode="auto">
          <a:xfrm>
            <a:off x="7071362" y="206831"/>
            <a:ext cx="670351" cy="65024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jp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jp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png"/><Relationship Id="rId4" Type="http://schemas.openxmlformats.org/officeDocument/2006/relationships/image" Target="../media/image34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Relationship Id="rId4" Type="http://schemas.openxmlformats.org/officeDocument/2006/relationships/image" Target="../media/image36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Relationship Id="rId4" Type="http://schemas.openxmlformats.org/officeDocument/2006/relationships/image" Target="../media/image38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9.png"/><Relationship Id="rId4" Type="http://schemas.openxmlformats.org/officeDocument/2006/relationships/image" Target="../media/image40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1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2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3.png"/><Relationship Id="rId4" Type="http://schemas.openxmlformats.org/officeDocument/2006/relationships/image" Target="../media/image44.jpg"/><Relationship Id="rId5" Type="http://schemas.openxmlformats.org/officeDocument/2006/relationships/image" Target="../media/image45.png"/><Relationship Id="rId6" Type="http://schemas.openxmlformats.org/officeDocument/2006/relationships/image" Target="../media/image46.png"/><Relationship Id="rId7" Type="http://schemas.openxmlformats.org/officeDocument/2006/relationships/image" Target="../media/image47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8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9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6940878" name=""/>
          <p:cNvSpPr txBox="1"/>
          <p:nvPr/>
        </p:nvSpPr>
        <p:spPr bwMode="auto">
          <a:xfrm flipH="0" flipV="0">
            <a:off x="292245" y="1631751"/>
            <a:ext cx="11829921" cy="4968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s-MX" sz="2000" b="1" i="0" u="none" strike="noStrike" cap="none" spc="0">
                <a:ln>
                  <a:noFill/>
                </a:ln>
                <a:solidFill>
                  <a:schemeClr val="tx1"/>
                </a:solidFill>
                <a:latin typeface="Arial"/>
                <a:ea typeface="Arial"/>
                <a:cs typeface="Arial"/>
              </a:rPr>
              <a:t>Instituto Tecnológico de Tapachula</a:t>
            </a:r>
            <a:endParaRPr sz="2000" b="1" i="0" u="none" strike="noStrike" cap="none" spc="0">
              <a:ln>
                <a:noFill/>
              </a:ln>
              <a:solidFill>
                <a:schemeClr val="tx1"/>
              </a:solidFill>
              <a:latin typeface="Arial"/>
              <a:cs typeface="Arial"/>
            </a:endParaRPr>
          </a:p>
          <a:p>
            <a:pPr algn="ctr">
              <a:defRPr/>
            </a:pPr>
            <a:endParaRPr sz="2000">
              <a:latin typeface="Arial"/>
              <a:cs typeface="Arial"/>
            </a:endParaRPr>
          </a:p>
          <a:p>
            <a:pPr algn="ctr">
              <a:defRPr/>
            </a:pPr>
            <a:r>
              <a:rPr lang="es-MX" sz="2000" b="1" i="0" u="none" strike="noStrike" cap="none" spc="0">
                <a:ln>
                  <a:noFill/>
                </a:ln>
                <a:solidFill>
                  <a:schemeClr val="tx1"/>
                </a:solidFill>
                <a:latin typeface="Arial"/>
                <a:ea typeface="Arial"/>
                <a:cs typeface="Arial"/>
              </a:rPr>
              <a:t>Departamento de Sistemas Computacionales</a:t>
            </a:r>
            <a:endParaRPr sz="2000" b="1" i="0" u="none" strike="noStrike" cap="none" spc="0">
              <a:ln>
                <a:noFill/>
              </a:ln>
              <a:solidFill>
                <a:schemeClr val="tx1"/>
              </a:solidFill>
              <a:latin typeface="Arial"/>
              <a:cs typeface="Arial"/>
            </a:endParaRPr>
          </a:p>
          <a:p>
            <a:pPr algn="ctr">
              <a:defRPr/>
            </a:pPr>
            <a:endParaRPr sz="2000">
              <a:latin typeface="Arial"/>
              <a:cs typeface="Arial"/>
            </a:endParaRPr>
          </a:p>
          <a:p>
            <a:pPr algn="ctr">
              <a:defRPr/>
            </a:pPr>
            <a:r>
              <a:rPr lang="es-MX" sz="2000" b="0" i="0" u="none" strike="noStrike" cap="none" spc="0">
                <a:ln>
                  <a:noFill/>
                </a:ln>
                <a:solidFill>
                  <a:schemeClr val="tx1"/>
                </a:solidFill>
                <a:latin typeface="Arial"/>
                <a:ea typeface="Arial"/>
                <a:cs typeface="Arial"/>
              </a:rPr>
              <a:t>Nombre del Proyecto:</a:t>
            </a:r>
            <a:endParaRPr sz="2000" b="1" i="0" u="none" strike="noStrike" cap="none" spc="0">
              <a:ln>
                <a:noFill/>
              </a:ln>
              <a:solidFill>
                <a:schemeClr val="tx1"/>
              </a:solidFill>
              <a:latin typeface="Arial"/>
              <a:cs typeface="Arial"/>
            </a:endParaRPr>
          </a:p>
          <a:p>
            <a:pPr algn="ctr">
              <a:defRPr/>
            </a:pPr>
            <a:r>
              <a:rPr lang="es-MX" sz="2000" b="1" i="0" u="none" strike="noStrike" cap="none" spc="0">
                <a:ln>
                  <a:noFill/>
                </a:ln>
                <a:solidFill>
                  <a:schemeClr val="tx1"/>
                </a:solidFill>
                <a:latin typeface="Arial"/>
                <a:ea typeface="Arial"/>
                <a:cs typeface="Arial"/>
              </a:rPr>
              <a:t>“Implementación de sistema para el control del proceso de preinscripción y promoción de cursos para la empresa CECATI 86 de Tapachula”</a:t>
            </a:r>
            <a:endParaRPr sz="2000" b="1" i="0" u="none" strike="noStrike" cap="none" spc="0">
              <a:ln>
                <a:noFill/>
              </a:ln>
              <a:solidFill>
                <a:schemeClr val="tx1"/>
              </a:solidFill>
              <a:latin typeface="Arial"/>
              <a:cs typeface="Arial"/>
            </a:endParaRPr>
          </a:p>
          <a:p>
            <a:pPr algn="ctr">
              <a:defRPr/>
            </a:pPr>
            <a:endParaRPr sz="2000">
              <a:latin typeface="Arial"/>
              <a:cs typeface="Arial"/>
            </a:endParaRPr>
          </a:p>
          <a:p>
            <a:pPr algn="ctr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Trabajo presentado 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como parte de los requisitos para la acreditación de la </a:t>
            </a: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Residencia Profesiona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l, elaborado por estudiantes de la carrera de </a:t>
            </a: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Ingeniería en Sistemas Computacionales</a:t>
            </a:r>
            <a:endParaRPr sz="2000" b="1" i="0" u="none">
              <a:solidFill>
                <a:srgbClr val="00000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sz="2000">
              <a:latin typeface="Arial"/>
              <a:cs typeface="Arial"/>
            </a:endParaRPr>
          </a:p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MX" sz="2000" b="0" i="0" u="none" strike="noStrike" cap="none" spc="0">
                <a:ln>
                  <a:noFill/>
                </a:ln>
                <a:solidFill>
                  <a:schemeClr val="tx1"/>
                </a:solidFill>
                <a:latin typeface="Arial"/>
                <a:ea typeface="Arial"/>
                <a:cs typeface="Arial"/>
              </a:rPr>
              <a:t>Asesor Interno:</a:t>
            </a:r>
            <a:endParaRPr sz="2000" b="0" i="0" u="none" strike="noStrike" cap="none">
              <a:ln>
                <a:noFill/>
              </a:ln>
              <a:solidFill>
                <a:schemeClr val="tx1"/>
              </a:solidFill>
              <a:latin typeface="Arial"/>
              <a:cs typeface="Arial"/>
            </a:endParaRPr>
          </a:p>
          <a:p>
            <a:pPr algn="ctr">
              <a:defRPr/>
            </a:pPr>
            <a:r>
              <a:rPr lang="es-MX" sz="2000" b="1" i="0" u="none" strike="noStrike" cap="none" spc="0">
                <a:ln>
                  <a:noFill/>
                </a:ln>
                <a:solidFill>
                  <a:schemeClr val="tx1"/>
                </a:solidFill>
                <a:latin typeface="Arial"/>
                <a:ea typeface="Arial"/>
                <a:cs typeface="Arial"/>
              </a:rPr>
              <a:t>Dra. Teresa del Carmen Cabrera Gómez</a:t>
            </a:r>
            <a:endParaRPr sz="2000" b="1" i="0" u="none" strike="noStrike" cap="none" spc="0">
              <a:ln>
                <a:noFill/>
              </a:ln>
              <a:solidFill>
                <a:schemeClr val="tx1"/>
              </a:solidFill>
              <a:latin typeface="Arial"/>
              <a:cs typeface="Arial"/>
            </a:endParaRPr>
          </a:p>
          <a:p>
            <a:pPr algn="ctr">
              <a:defRPr/>
            </a:pPr>
            <a:endParaRPr sz="2000">
              <a:latin typeface="Arial"/>
              <a:cs typeface="Arial"/>
            </a:endParaRPr>
          </a:p>
          <a:p>
            <a:pPr algn="ctr">
              <a:defRPr/>
            </a:pPr>
            <a:r>
              <a:rPr lang="es-MX" sz="2000" b="0" i="0" u="none" strike="noStrike" cap="none" spc="0">
                <a:ln>
                  <a:noFill/>
                </a:ln>
                <a:solidFill>
                  <a:schemeClr val="tx1"/>
                </a:solidFill>
                <a:latin typeface="Arial"/>
                <a:ea typeface="Arial"/>
                <a:cs typeface="Arial"/>
              </a:rPr>
              <a:t>Asesor Externo:</a:t>
            </a:r>
            <a:br>
              <a:rPr lang="es-MX" sz="2000" b="0" i="0" u="none" strike="noStrike" cap="none" spc="0">
                <a:ln>
                  <a:noFill/>
                </a:ln>
                <a:solidFill>
                  <a:schemeClr val="tx1"/>
                </a:solidFill>
                <a:latin typeface="Arial"/>
                <a:ea typeface="Arial"/>
                <a:cs typeface="Arial"/>
              </a:rPr>
            </a:br>
            <a:r>
              <a:rPr lang="es-ES" sz="2000" b="1">
                <a:latin typeface="Arial"/>
                <a:ea typeface="Batang"/>
                <a:cs typeface="Arial"/>
              </a:rPr>
              <a:t>Lic. Edgar Edmundo Gomez Muñoz</a:t>
            </a:r>
            <a:endParaRPr sz="2000" b="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50" advClick="1">
        <p:push dir="u"/>
      </p:transition>
    </mc:Choice>
    <mc:Fallback>
      <p:transition spd="med" advClick="1"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6427114" name="CuadroTexto 2"/>
          <p:cNvSpPr txBox="1"/>
          <p:nvPr/>
        </p:nvSpPr>
        <p:spPr bwMode="auto">
          <a:xfrm flipH="0" flipV="0">
            <a:off x="42213" y="1813492"/>
            <a:ext cx="11786378" cy="4663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2000" b="1">
                <a:latin typeface="Arial"/>
                <a:cs typeface="Arial"/>
              </a:rPr>
              <a:t>METODOLOGÍA (ACTIVIDADES REALIZADAS)</a:t>
            </a:r>
            <a:endParaRPr lang="es-MX" sz="2000" b="1">
              <a:latin typeface="Arial"/>
              <a:cs typeface="Arial"/>
            </a:endParaRPr>
          </a:p>
          <a:p>
            <a:pPr algn="ctr">
              <a:defRPr/>
            </a:pPr>
            <a:endParaRPr lang="es-MX" sz="2000">
              <a:latin typeface="Arial"/>
              <a:cs typeface="Arial"/>
            </a:endParaRPr>
          </a:p>
          <a:p>
            <a:pPr algn="just">
              <a:defRPr/>
            </a:pPr>
            <a:endParaRPr lang="es-MX"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El desarrollo del proyecto se llevó a cabo siguiendo la metodología en cascada, un enfoque secuencial que permitió abordar cada fase del proyecto de manera ordenada, garantizando un progreso lógico y estructurado. A continuación, se describen las actividades realizadas en cada etapa del proceso.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lang="es-MX"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	Fase 1: Análisis de Requerimientos: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	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Realización de entrevistas con usuarios clave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>
                <a:latin typeface="Arial"/>
                <a:ea typeface="Arial"/>
                <a:cs typeface="Arial"/>
              </a:rPr>
              <a:t>	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Identificación de necesidades para el sistema de preinscripción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>
              <a:latin typeface="Arial"/>
              <a:cs typeface="Arial"/>
            </a:endParaRPr>
          </a:p>
          <a:p>
            <a:pPr algn="just">
              <a:defRPr/>
            </a:pPr>
            <a:r>
              <a:rPr/>
              <a:t>	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Creación de diagramas de casos de uso para documentar los procesos actuales</a:t>
            </a:r>
            <a:endParaRPr lang="es-MX" sz="2000">
              <a:latin typeface="Arial"/>
              <a:cs typeface="Arial"/>
            </a:endParaRPr>
          </a:p>
        </p:txBody>
      </p:sp>
      <p:pic>
        <p:nvPicPr>
          <p:cNvPr id="146265077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361285" y="3864428"/>
            <a:ext cx="532071" cy="532071"/>
          </a:xfrm>
          <a:prstGeom prst="rect">
            <a:avLst/>
          </a:prstGeom>
        </p:spPr>
      </p:pic>
      <p:pic>
        <p:nvPicPr>
          <p:cNvPr id="69715187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53821" y="4614213"/>
            <a:ext cx="639534" cy="639534"/>
          </a:xfrm>
          <a:prstGeom prst="rect">
            <a:avLst/>
          </a:prstGeom>
        </p:spPr>
      </p:pic>
      <p:pic>
        <p:nvPicPr>
          <p:cNvPr id="1256491335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1" flipV="0">
            <a:off x="253821" y="5314982"/>
            <a:ext cx="673553" cy="673553"/>
          </a:xfrm>
          <a:prstGeom prst="rect">
            <a:avLst/>
          </a:prstGeom>
        </p:spPr>
      </p:pic>
      <p:pic>
        <p:nvPicPr>
          <p:cNvPr id="1451676801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253821" y="6070178"/>
            <a:ext cx="556499" cy="556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921496" name=""/>
          <p:cNvSpPr txBox="1"/>
          <p:nvPr/>
        </p:nvSpPr>
        <p:spPr bwMode="auto">
          <a:xfrm flipH="0" flipV="0">
            <a:off x="137464" y="1660071"/>
            <a:ext cx="11928209" cy="13109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s-MX" sz="20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Realización de entrevistas con usuarios clave</a:t>
            </a:r>
            <a:endParaRPr lang="es-MX" sz="2000" b="1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sz="2000" b="1"/>
          </a:p>
          <a:p>
            <a:pPr>
              <a:defRPr/>
            </a:pPr>
            <a:r>
              <a:rPr lang="es-MX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Objetivos Principales del Proyecto</a:t>
            </a:r>
            <a:endParaRPr lang="es-MX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s-MX" sz="2000" b="1"/>
          </a:p>
        </p:txBody>
      </p:sp>
      <p:pic>
        <p:nvPicPr>
          <p:cNvPr id="1731882428" name=""/>
          <p:cNvPicPr>
            <a:picLocks noChangeAspect="1"/>
          </p:cNvPicPr>
          <p:nvPr/>
        </p:nvPicPr>
        <p:blipFill>
          <a:blip r:embed="rId3"/>
          <a:srcRect l="0" t="35295" r="0" b="33601"/>
          <a:stretch/>
        </p:blipFill>
        <p:spPr bwMode="auto">
          <a:xfrm flipH="0" flipV="0">
            <a:off x="592476" y="2871106"/>
            <a:ext cx="11018185" cy="21227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3352179" name=""/>
          <p:cNvSpPr txBox="1"/>
          <p:nvPr/>
        </p:nvSpPr>
        <p:spPr bwMode="auto">
          <a:xfrm flipH="0" flipV="0">
            <a:off x="219106" y="1891392"/>
            <a:ext cx="11817479" cy="22253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just"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Objetivos Clave</a:t>
            </a: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just">
              <a:defRPr/>
            </a:pP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just"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1. Dar a conocer el plantel educativo</a:t>
            </a: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just"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2. Facilitar el proceso de preinscripción a cursos</a:t>
            </a: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just"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3. Automatizar procesos administrativos</a:t>
            </a: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just"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4. Mejorar la usabilidad para todos los usuarios</a:t>
            </a: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just"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5. Garantizar la accesibilidad de la información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2111752905" name=""/>
          <p:cNvPicPr>
            <a:picLocks noChangeAspect="1"/>
          </p:cNvPicPr>
          <p:nvPr/>
        </p:nvPicPr>
        <p:blipFill>
          <a:blip r:embed="rId3"/>
          <a:srcRect l="0" t="32106" r="0" b="31075"/>
          <a:stretch/>
        </p:blipFill>
        <p:spPr bwMode="auto">
          <a:xfrm flipH="0" flipV="0">
            <a:off x="1026523" y="4204607"/>
            <a:ext cx="10202646" cy="23268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0165920" name=""/>
          <p:cNvSpPr txBox="1"/>
          <p:nvPr/>
        </p:nvSpPr>
        <p:spPr bwMode="auto">
          <a:xfrm flipH="0" flipV="0">
            <a:off x="191891" y="1864178"/>
            <a:ext cx="11795305" cy="344459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just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Funcionalidades Principales</a:t>
            </a:r>
            <a:endParaRPr sz="2000">
              <a:latin typeface="Arial"/>
              <a:cs typeface="Arial"/>
            </a:endParaRPr>
          </a:p>
          <a:p>
            <a:pPr marL="305908" indent="-305908" algn="just">
              <a:buAutoNum type="arabicPeriod"/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Alumnos:</a:t>
            </a:r>
            <a:endParaRPr sz="2000">
              <a:latin typeface="Arial"/>
              <a:cs typeface="Arial"/>
            </a:endParaRPr>
          </a:p>
          <a:p>
            <a:pPr marL="305908" indent="-305908" algn="just">
              <a:buFont typeface="Arial"/>
              <a:buChar char="•"/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Consulta de cursos</a:t>
            </a:r>
            <a:endParaRPr sz="2000">
              <a:latin typeface="Arial"/>
              <a:cs typeface="Arial"/>
            </a:endParaRPr>
          </a:p>
          <a:p>
            <a:pPr marL="305908" indent="-305908" algn="just">
              <a:buFont typeface="Arial"/>
              <a:buChar char="•"/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Preinscripción en línea</a:t>
            </a:r>
            <a:endParaRPr sz="2000">
              <a:latin typeface="Arial"/>
              <a:cs typeface="Arial"/>
            </a:endParaRPr>
          </a:p>
          <a:p>
            <a:pPr marL="305908" indent="-305908" algn="just">
              <a:buFont typeface="Arial"/>
              <a:buChar char="•"/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Carga de documentos</a:t>
            </a:r>
            <a:endParaRPr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2. Departamento de Vinculación:</a:t>
            </a:r>
            <a:endParaRPr sz="2000">
              <a:latin typeface="Arial"/>
              <a:cs typeface="Arial"/>
            </a:endParaRPr>
          </a:p>
          <a:p>
            <a:pPr marL="305908" indent="-305908" algn="just">
              <a:buFont typeface="Arial"/>
              <a:buChar char="•"/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Gestión de oferta de cursos</a:t>
            </a:r>
            <a:endParaRPr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Departamento de Control Escolar:</a:t>
            </a:r>
            <a:endParaRPr sz="2000">
              <a:latin typeface="Arial"/>
              <a:cs typeface="Arial"/>
            </a:endParaRPr>
          </a:p>
          <a:p>
            <a:pPr marL="305908" indent="-305908" algn="just">
              <a:buFont typeface="Arial"/>
              <a:buChar char="•"/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Validación de documentación</a:t>
            </a:r>
            <a:endParaRPr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Administrador:</a:t>
            </a:r>
            <a:endParaRPr sz="2000">
              <a:latin typeface="Arial"/>
              <a:cs typeface="Arial"/>
            </a:endParaRPr>
          </a:p>
          <a:p>
            <a:pPr marL="305908" indent="-305908" algn="just">
              <a:buFont typeface="Arial"/>
              <a:buChar char="•"/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Gestión de la plataforma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0171528" name=""/>
          <p:cNvSpPr txBox="1"/>
          <p:nvPr/>
        </p:nvSpPr>
        <p:spPr bwMode="auto">
          <a:xfrm flipH="0" flipV="0">
            <a:off x="232713" y="2095499"/>
            <a:ext cx="11740156" cy="43589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s-MX" sz="2000" b="1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Requisitos Técnicos</a:t>
            </a: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Compatibilidad con dispositivos móviles</a:t>
            </a:r>
            <a:endParaRPr lang="es-MX" sz="20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Alojamiento en servidor local</a:t>
            </a:r>
            <a:endParaRPr lang="es-MX" sz="20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s-MX" sz="20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Alto nivel de seguridad para protección de datos</a:t>
            </a:r>
            <a:endParaRPr lang="es-MX" sz="20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s-MX" sz="20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s-MX" sz="20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sz="20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s-MX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Interfaz intuitiva y fácil de usar</a:t>
            </a:r>
            <a:endParaRPr/>
          </a:p>
        </p:txBody>
      </p:sp>
      <p:pic>
        <p:nvPicPr>
          <p:cNvPr id="35803306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232713" y="2503713"/>
            <a:ext cx="790606" cy="790606"/>
          </a:xfrm>
          <a:prstGeom prst="rect">
            <a:avLst/>
          </a:prstGeom>
        </p:spPr>
      </p:pic>
      <p:pic>
        <p:nvPicPr>
          <p:cNvPr id="181753347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38160" y="3498428"/>
            <a:ext cx="979714" cy="979714"/>
          </a:xfrm>
          <a:prstGeom prst="rect">
            <a:avLst/>
          </a:prstGeom>
        </p:spPr>
      </p:pic>
      <p:pic>
        <p:nvPicPr>
          <p:cNvPr id="471560906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-31927" y="4367892"/>
            <a:ext cx="1319892" cy="1319892"/>
          </a:xfrm>
          <a:prstGeom prst="rect">
            <a:avLst/>
          </a:prstGeom>
        </p:spPr>
      </p:pic>
      <p:pic>
        <p:nvPicPr>
          <p:cNvPr id="242197290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232713" y="5687785"/>
            <a:ext cx="831364" cy="8313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0670394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2639785" y="1741714"/>
            <a:ext cx="8138464" cy="5041066"/>
          </a:xfrm>
          <a:prstGeom prst="rect">
            <a:avLst/>
          </a:prstGeom>
        </p:spPr>
      </p:pic>
      <p:sp>
        <p:nvSpPr>
          <p:cNvPr id="684423961" name=""/>
          <p:cNvSpPr txBox="1"/>
          <p:nvPr/>
        </p:nvSpPr>
        <p:spPr bwMode="auto">
          <a:xfrm flipH="0" flipV="0">
            <a:off x="287142" y="1796142"/>
            <a:ext cx="5404555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s-MX" sz="2000" b="1">
                <a:latin typeface="Arial"/>
                <a:ea typeface="Arial"/>
                <a:cs typeface="Arial"/>
              </a:rPr>
              <a:t>Proceso de Inscripción</a:t>
            </a:r>
            <a:endParaRPr sz="2000" b="1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73827987" name=""/>
          <p:cNvPicPr>
            <a:picLocks noChangeAspect="1"/>
          </p:cNvPicPr>
          <p:nvPr/>
        </p:nvPicPr>
        <p:blipFill>
          <a:blip r:embed="rId3"/>
          <a:srcRect l="0" t="18608" r="19295" b="3632"/>
          <a:stretch/>
        </p:blipFill>
        <p:spPr bwMode="auto">
          <a:xfrm rot="16199969" flipH="0" flipV="0">
            <a:off x="2515894" y="1254677"/>
            <a:ext cx="4672889" cy="58102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33864821" name=""/>
          <p:cNvSpPr txBox="1"/>
          <p:nvPr/>
        </p:nvSpPr>
        <p:spPr bwMode="auto">
          <a:xfrm flipH="0" flipV="0">
            <a:off x="395999" y="1619249"/>
            <a:ext cx="11267794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s-MX" sz="20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Creación de diagramas de casos de uso para documentar los procesos actuales</a:t>
            </a:r>
            <a:endParaRPr sz="2000" b="1"/>
          </a:p>
        </p:txBody>
      </p:sp>
      <p:pic>
        <p:nvPicPr>
          <p:cNvPr id="118817278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3437039" y="2015849"/>
            <a:ext cx="5185713" cy="47962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6058368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0" y="1687285"/>
            <a:ext cx="6238899" cy="5181693"/>
          </a:xfrm>
          <a:prstGeom prst="rect">
            <a:avLst/>
          </a:prstGeom>
        </p:spPr>
      </p:pic>
      <p:pic>
        <p:nvPicPr>
          <p:cNvPr id="170725443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0" flipH="0" flipV="0">
            <a:off x="6123214" y="1782535"/>
            <a:ext cx="5990898" cy="242756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4165041" name=""/>
          <p:cNvSpPr txBox="1"/>
          <p:nvPr/>
        </p:nvSpPr>
        <p:spPr bwMode="auto">
          <a:xfrm flipH="0" flipV="0">
            <a:off x="178285" y="1768928"/>
            <a:ext cx="11748004" cy="13109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Fase 2: Diseño del Sistema</a:t>
            </a:r>
            <a:endParaRPr sz="2000" b="1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ctr">
              <a:defRPr/>
            </a:pPr>
            <a:endParaRPr sz="2000" b="1">
              <a:latin typeface="Arial"/>
              <a:cs typeface="Arial"/>
            </a:endParaRPr>
          </a:p>
          <a:p>
            <a:pPr algn="l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Arquitectura de Modelo de Capas (Robert C. Martin)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:</a:t>
            </a:r>
            <a:endParaRPr sz="2000" b="1">
              <a:latin typeface="Arial"/>
              <a:cs typeface="Arial"/>
            </a:endParaRPr>
          </a:p>
          <a:p>
            <a:pPr algn="ctr">
              <a:defRPr/>
            </a:pPr>
            <a:endParaRPr sz="2000" b="0">
              <a:latin typeface="Arial"/>
              <a:cs typeface="Arial"/>
            </a:endParaRPr>
          </a:p>
        </p:txBody>
      </p:sp>
      <p:pic>
        <p:nvPicPr>
          <p:cNvPr id="209928774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18464" y="2788566"/>
            <a:ext cx="5194478" cy="3817701"/>
          </a:xfrm>
          <a:prstGeom prst="rect">
            <a:avLst/>
          </a:prstGeom>
        </p:spPr>
      </p:pic>
      <p:pic>
        <p:nvPicPr>
          <p:cNvPr id="202939707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179035" y="2788566"/>
            <a:ext cx="5149815" cy="37700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88172106" name="CuadroTexto 2"/>
          <p:cNvSpPr txBox="1"/>
          <p:nvPr/>
        </p:nvSpPr>
        <p:spPr bwMode="auto">
          <a:xfrm flipH="0" flipV="0">
            <a:off x="57861" y="1609385"/>
            <a:ext cx="12097157" cy="5273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2400" b="1">
                <a:latin typeface="Arial"/>
                <a:cs typeface="Arial"/>
              </a:rPr>
              <a:t>PLANTEAMIENTO DEL PROBLEMA</a:t>
            </a:r>
            <a:endParaRPr lang="es-MX" sz="2400" b="1">
              <a:latin typeface="Arial"/>
              <a:cs typeface="Arial"/>
            </a:endParaRPr>
          </a:p>
          <a:p>
            <a:pPr algn="ctr">
              <a:defRPr/>
            </a:pPr>
            <a:endParaRPr lang="es-MX" sz="2400" b="1">
              <a:latin typeface="Arial"/>
              <a:cs typeface="Arial"/>
            </a:endParaRPr>
          </a:p>
          <a:p>
            <a:pPr algn="just"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El Centro de Capacitación para el Trabajo Industrial No. 86 (CECATI 86) enfrenta dificultades en la promoción de su oferta educativa y en la gestión del proceso de preinscripción, lo que limita su capacidad de atraer y atender a estudiantes de manera eficiente.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r>
              <a:rPr lang="es-MX" sz="20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	Acceso limitado a información de cursos:</a:t>
            </a:r>
            <a:r>
              <a:rPr lang="es-MX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La página oficial de la SEP carece de intuitividad, 	obligando a los estudiantes a navegar entre múltiples planteles, lo que genera confusión y 	desinterés</a:t>
            </a:r>
            <a:endParaRPr lang="es-MX" sz="20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just">
              <a:defRPr/>
            </a:pPr>
            <a:endParaRPr lang="es-MX" sz="2400">
              <a:latin typeface="Arial"/>
              <a:cs typeface="Arial"/>
            </a:endParaRPr>
          </a:p>
          <a:p>
            <a:pPr algn="just">
              <a:defRPr/>
            </a:pPr>
            <a:r>
              <a:rPr lang="es-MX" sz="2400">
                <a:latin typeface="Arial"/>
                <a:cs typeface="Arial"/>
              </a:rPr>
              <a:t>	</a:t>
            </a:r>
            <a:r>
              <a:rPr lang="es-MX" sz="20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Ineficiencia en la preinscripción:</a:t>
            </a:r>
            <a:r>
              <a:rPr lang="es-MX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La falta de un sistema centralizado provoca retrasos, errores y 	un manejo ineficiente de los registros</a:t>
            </a:r>
            <a:endParaRPr lang="es-MX" sz="2400">
              <a:latin typeface="Arial"/>
              <a:cs typeface="Arial"/>
            </a:endParaRPr>
          </a:p>
          <a:p>
            <a:pPr algn="just">
              <a:defRPr/>
            </a:pPr>
            <a:endParaRPr lang="es-MX" sz="2400">
              <a:latin typeface="Arial"/>
              <a:cs typeface="Arial"/>
            </a:endParaRPr>
          </a:p>
          <a:p>
            <a:pPr algn="just">
              <a:defRPr/>
            </a:pPr>
            <a:r>
              <a:rPr lang="es-MX" sz="2400">
                <a:latin typeface="Arial"/>
                <a:cs typeface="Arial"/>
              </a:rPr>
              <a:t>	</a:t>
            </a:r>
            <a:r>
              <a:rPr lang="es-MX" sz="20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Necesidad de promoción efectiva:</a:t>
            </a:r>
            <a:r>
              <a:rPr lang="es-MX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El CECATI 86 carece de herramientas adecuadas para dar 	a conocer su oferta educativa y atraer más aspirantes</a:t>
            </a:r>
            <a:endParaRPr lang="es-MX" sz="2400">
              <a:latin typeface="Arial"/>
              <a:cs typeface="Arial"/>
            </a:endParaRPr>
          </a:p>
          <a:p>
            <a:pPr algn="just">
              <a:defRPr/>
            </a:pPr>
            <a:endParaRPr lang="es-MX" sz="2400">
              <a:latin typeface="Arial"/>
              <a:cs typeface="Arial"/>
            </a:endParaRPr>
          </a:p>
        </p:txBody>
      </p:sp>
      <p:pic>
        <p:nvPicPr>
          <p:cNvPr id="180387602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57861" y="3537856"/>
            <a:ext cx="968712" cy="968712"/>
          </a:xfrm>
          <a:prstGeom prst="rect">
            <a:avLst/>
          </a:prstGeom>
        </p:spPr>
      </p:pic>
      <p:pic>
        <p:nvPicPr>
          <p:cNvPr id="4526701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-7567" y="4691570"/>
            <a:ext cx="963500" cy="963500"/>
          </a:xfrm>
          <a:prstGeom prst="rect">
            <a:avLst/>
          </a:prstGeom>
        </p:spPr>
      </p:pic>
      <p:pic>
        <p:nvPicPr>
          <p:cNvPr id="1150937437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-23781" y="5732323"/>
            <a:ext cx="979713" cy="9797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57887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40821" y="1904999"/>
            <a:ext cx="5825250" cy="4266705"/>
          </a:xfrm>
          <a:prstGeom prst="rect">
            <a:avLst/>
          </a:prstGeom>
        </p:spPr>
      </p:pic>
      <p:pic>
        <p:nvPicPr>
          <p:cNvPr id="62974723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095999" y="1963263"/>
            <a:ext cx="5729050" cy="41501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2569935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831428" y="985604"/>
            <a:ext cx="5504841" cy="5705985"/>
          </a:xfrm>
          <a:prstGeom prst="rect">
            <a:avLst/>
          </a:prstGeom>
        </p:spPr>
      </p:pic>
      <p:pic>
        <p:nvPicPr>
          <p:cNvPr id="168574191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0" flipH="0" flipV="0">
            <a:off x="6336269" y="1142999"/>
            <a:ext cx="4991948" cy="5548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1838842" name=""/>
          <p:cNvSpPr txBox="1"/>
          <p:nvPr/>
        </p:nvSpPr>
        <p:spPr bwMode="auto">
          <a:xfrm flipH="0" flipV="0">
            <a:off x="144499" y="1873249"/>
            <a:ext cx="11860064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Diseño del prototipo de la interfaz</a:t>
            </a:r>
            <a:endParaRPr sz="2000" b="1">
              <a:latin typeface="Arial"/>
              <a:cs typeface="Arial"/>
            </a:endParaRPr>
          </a:p>
        </p:txBody>
      </p:sp>
      <p:pic>
        <p:nvPicPr>
          <p:cNvPr id="24541601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-45999" y="2269849"/>
            <a:ext cx="7602499" cy="4401755"/>
          </a:xfrm>
          <a:prstGeom prst="rect">
            <a:avLst/>
          </a:prstGeom>
        </p:spPr>
      </p:pic>
      <p:pic>
        <p:nvPicPr>
          <p:cNvPr id="24905556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7889874" y="1809749"/>
            <a:ext cx="3809999" cy="50323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6794272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-31749" y="1682749"/>
            <a:ext cx="12125324" cy="48863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74169228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238124" y="1809749"/>
            <a:ext cx="6954760" cy="4381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2787444" name=""/>
          <p:cNvSpPr txBox="1"/>
          <p:nvPr/>
        </p:nvSpPr>
        <p:spPr bwMode="auto">
          <a:xfrm flipH="0" flipV="0">
            <a:off x="350874" y="1786074"/>
            <a:ext cx="7827814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Fase 3: Implementación</a:t>
            </a:r>
            <a:endParaRPr sz="2000" b="1">
              <a:latin typeface="Arial"/>
              <a:cs typeface="Arial"/>
            </a:endParaRPr>
          </a:p>
        </p:txBody>
      </p:sp>
      <p:pic>
        <p:nvPicPr>
          <p:cNvPr id="15718235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76249" y="2381249"/>
            <a:ext cx="4019549" cy="1724024"/>
          </a:xfrm>
          <a:prstGeom prst="rect">
            <a:avLst/>
          </a:prstGeom>
        </p:spPr>
      </p:pic>
      <p:pic>
        <p:nvPicPr>
          <p:cNvPr id="85897372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4794249" y="2238374"/>
            <a:ext cx="3095624" cy="1724024"/>
          </a:xfrm>
          <a:prstGeom prst="rect">
            <a:avLst/>
          </a:prstGeom>
        </p:spPr>
      </p:pic>
      <p:pic>
        <p:nvPicPr>
          <p:cNvPr id="165279618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823912" y="3841749"/>
            <a:ext cx="3324223" cy="1724024"/>
          </a:xfrm>
          <a:prstGeom prst="rect">
            <a:avLst/>
          </a:prstGeom>
        </p:spPr>
      </p:pic>
      <p:pic>
        <p:nvPicPr>
          <p:cNvPr id="32271264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4952999" y="4206874"/>
            <a:ext cx="5457824" cy="1514475"/>
          </a:xfrm>
          <a:prstGeom prst="rect">
            <a:avLst/>
          </a:prstGeom>
        </p:spPr>
      </p:pic>
      <p:pic>
        <p:nvPicPr>
          <p:cNvPr id="1235817557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>
            <a:off x="8302624" y="2301874"/>
            <a:ext cx="3419474" cy="17240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9305877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925079" y="970288"/>
            <a:ext cx="2076920" cy="5808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9144304" name=""/>
          <p:cNvSpPr txBox="1"/>
          <p:nvPr/>
        </p:nvSpPr>
        <p:spPr bwMode="auto">
          <a:xfrm flipH="0" flipV="0">
            <a:off x="453686" y="1856567"/>
            <a:ext cx="11241671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1">
                <a:latin typeface="Arial"/>
                <a:ea typeface="Arial"/>
                <a:cs typeface="Arial"/>
              </a:rPr>
              <a:t>Resultados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106077011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1113940" y="2373177"/>
            <a:ext cx="9911844" cy="3971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9278690" name=""/>
          <p:cNvSpPr txBox="1"/>
          <p:nvPr/>
        </p:nvSpPr>
        <p:spPr bwMode="auto">
          <a:xfrm flipH="0" flipV="0">
            <a:off x="292244" y="1727414"/>
            <a:ext cx="11605119" cy="374940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1">
                <a:latin typeface="Arial"/>
                <a:ea typeface="Arial"/>
                <a:cs typeface="Arial"/>
              </a:rPr>
              <a:t>Conclusión</a:t>
            </a:r>
            <a:endParaRPr sz="2000" b="1"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 b="1">
              <a:latin typeface="Arial"/>
              <a:cs typeface="Arial"/>
            </a:endParaRPr>
          </a:p>
          <a:p>
            <a:pPr algn="just"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La página web desarrollada para el CECATI 86 moderniza y optimiza la gestión de cursos y la promoción educativa. Con un módulo de administración eficiente, se agilizan actualizaciones y publicaciones, facilitando la operación diaria.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La arquitectura en capas garantiza escalabilidad y fácil mantenimiento, mientras que las tecnologías utilizadas, como Spring Boot y Hibernate, aseguran un sistema robusto y sostenible.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Este proyecto no solo cumple los objetivos iniciales, sino que también sienta las bases para futuras mejoras, destacando la importancia de la flexibilidad en el desarrollo de software y ofreciendo un modelo moderno para la gestión educativa.</a:t>
            </a:r>
            <a:endParaRPr sz="2000" b="1"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0942120" name=""/>
          <p:cNvSpPr txBox="1"/>
          <p:nvPr/>
        </p:nvSpPr>
        <p:spPr bwMode="auto">
          <a:xfrm flipH="0" flipV="0">
            <a:off x="110250" y="2299606"/>
            <a:ext cx="12031233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/>
              <a:t>	</a:t>
            </a:r>
            <a:endParaRPr sz="2000"/>
          </a:p>
        </p:txBody>
      </p:sp>
      <p:sp>
        <p:nvSpPr>
          <p:cNvPr id="1326545313" name=""/>
          <p:cNvSpPr txBox="1"/>
          <p:nvPr/>
        </p:nvSpPr>
        <p:spPr bwMode="auto">
          <a:xfrm flipH="0" flipV="0">
            <a:off x="151071" y="1891392"/>
            <a:ext cx="11921297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Acceso Limitado a Información de Cursos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200129024" name=""/>
          <p:cNvPicPr>
            <a:picLocks noChangeAspect="1"/>
          </p:cNvPicPr>
          <p:nvPr/>
        </p:nvPicPr>
        <p:blipFill>
          <a:blip r:embed="rId3"/>
          <a:srcRect l="0" t="0" r="0" b="88565"/>
          <a:stretch/>
        </p:blipFill>
        <p:spPr bwMode="auto">
          <a:xfrm flipH="0" flipV="0">
            <a:off x="423214" y="2307235"/>
            <a:ext cx="10515371" cy="4343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3971741" name=""/>
          <p:cNvSpPr txBox="1"/>
          <p:nvPr/>
        </p:nvSpPr>
        <p:spPr bwMode="auto">
          <a:xfrm flipH="0" flipV="0">
            <a:off x="195381" y="1727414"/>
            <a:ext cx="11977513" cy="283500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just">
              <a:defRPr/>
            </a:pPr>
            <a:r>
              <a:rPr sz="2000" b="1">
                <a:latin typeface="Arial"/>
                <a:ea typeface="Arial"/>
                <a:cs typeface="Arial"/>
              </a:rPr>
              <a:t>Agradecimientos:</a:t>
            </a:r>
            <a:br>
              <a:rPr sz="2000" b="1">
                <a:latin typeface="Arial"/>
                <a:ea typeface="Arial"/>
                <a:cs typeface="Arial"/>
              </a:rPr>
            </a:br>
            <a:br>
              <a:rPr sz="2000" b="1">
                <a:latin typeface="Arial"/>
                <a:ea typeface="Arial"/>
                <a:cs typeface="Arial"/>
              </a:rPr>
            </a:b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Quiero expresar mi más profundo agradecimiento a mis padres, quienes han sido mi pilar fundamental a lo largo de este proyecto y en cada etapa de mi vida. Su amor incondicional, apoyo constante y sabios consejos me han motivado a superar cada desafío y a esforzarme por alcanzar mis metas.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Gracias por creer en mí, incluso en los momentos más difíciles, y por enseñarme el valor del esfuerzo, la perseverancia y la humildad. Este logro no sería posible sin ustedes. Les dedico este proyecto con todo mi corazón como muestra de mi eterna gratitud.</a:t>
            </a:r>
            <a:endParaRPr sz="2000" b="1"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9544239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33353" y="1673678"/>
            <a:ext cx="12105610" cy="5116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3168485" name=""/>
          <p:cNvSpPr txBox="1"/>
          <p:nvPr/>
        </p:nvSpPr>
        <p:spPr bwMode="auto">
          <a:xfrm flipH="0" flipV="0">
            <a:off x="205499" y="1782535"/>
            <a:ext cx="11716829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r>
              <a:rPr lang="es-MX" sz="20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Ineficiencia en la preinscripción</a:t>
            </a:r>
            <a:endParaRPr sz="2000"/>
          </a:p>
        </p:txBody>
      </p:sp>
      <p:pic>
        <p:nvPicPr>
          <p:cNvPr id="170043672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728356" y="2626178"/>
            <a:ext cx="3809999" cy="2543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6650453" name=""/>
          <p:cNvSpPr txBox="1"/>
          <p:nvPr/>
        </p:nvSpPr>
        <p:spPr bwMode="auto">
          <a:xfrm flipH="0" flipV="0">
            <a:off x="341571" y="1850571"/>
            <a:ext cx="813779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r>
              <a:rPr lang="es-MX" sz="18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Necesidad de promoción efectiva</a:t>
            </a:r>
            <a:endParaRPr/>
          </a:p>
        </p:txBody>
      </p:sp>
      <p:pic>
        <p:nvPicPr>
          <p:cNvPr id="56173537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01196" y="2366369"/>
            <a:ext cx="6014356" cy="43283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2977321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0" y="1251856"/>
            <a:ext cx="12201525" cy="51053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8649468" name="CuadroTexto 3"/>
          <p:cNvSpPr txBox="1"/>
          <p:nvPr/>
        </p:nvSpPr>
        <p:spPr bwMode="auto">
          <a:xfrm flipH="0" flipV="0">
            <a:off x="0" y="1773645"/>
            <a:ext cx="12194258" cy="49685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2000" b="1">
                <a:latin typeface="Arial"/>
                <a:cs typeface="Arial"/>
              </a:rPr>
              <a:t>OBJETIVO GENERAL</a:t>
            </a:r>
            <a:endParaRPr lang="es-MX" sz="2000" b="1">
              <a:latin typeface="Arial"/>
              <a:cs typeface="Arial"/>
            </a:endParaRPr>
          </a:p>
          <a:p>
            <a:pPr algn="ctr">
              <a:defRPr/>
            </a:pPr>
            <a:endParaRPr lang="es-MX"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Implementar un sistema para el control del proceso de preinscripción y promoción de cursos para la empresa CECATI 86 de Tapachula Chiapas.</a:t>
            </a:r>
            <a:endParaRPr sz="2000" b="1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 b="1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Objetivos Específicos:</a:t>
            </a:r>
            <a:endParaRPr lang="es-MX" sz="2000" b="1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lang="es-MX"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	Analizar los requisitos de los usuarios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 para identificar las funcionalidades clave del proceso de 	preinscripción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lang="es-MX"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r>
              <a:rPr lang="es-MX"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	</a:t>
            </a: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Diseñar un prototipo de interfaz</a:t>
            </a:r>
            <a:endParaRPr sz="2000" b="1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r>
              <a:rPr lang="es-MX"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	</a:t>
            </a: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Implementar un sistema de gestión de contenido 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para actualizaciones rápidas de información 	sobre cursos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sz="2000">
              <a:latin typeface="Arial"/>
              <a:cs typeface="Arial"/>
            </a:endParaRPr>
          </a:p>
          <a:p>
            <a:pPr algn="just"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	Realizar pruebas de usabilidad</a:t>
            </a:r>
            <a:endParaRPr lang="es-MX" sz="2000">
              <a:latin typeface="Arial"/>
              <a:cs typeface="Arial"/>
            </a:endParaRPr>
          </a:p>
        </p:txBody>
      </p:sp>
      <p:pic>
        <p:nvPicPr>
          <p:cNvPr id="42282742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6892" y="3828623"/>
            <a:ext cx="702554" cy="702554"/>
          </a:xfrm>
          <a:prstGeom prst="rect">
            <a:avLst/>
          </a:prstGeom>
        </p:spPr>
      </p:pic>
      <p:pic>
        <p:nvPicPr>
          <p:cNvPr id="212814453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76892" y="4694464"/>
            <a:ext cx="600107" cy="600107"/>
          </a:xfrm>
          <a:prstGeom prst="rect">
            <a:avLst/>
          </a:prstGeom>
        </p:spPr>
      </p:pic>
      <p:pic>
        <p:nvPicPr>
          <p:cNvPr id="202953375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98999" y="5417034"/>
            <a:ext cx="755892" cy="755892"/>
          </a:xfrm>
          <a:prstGeom prst="rect">
            <a:avLst/>
          </a:prstGeom>
        </p:spPr>
      </p:pic>
      <p:pic>
        <p:nvPicPr>
          <p:cNvPr id="2058678265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0" y="6172928"/>
            <a:ext cx="744491" cy="7444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4147509" name="CuadroTexto 3"/>
          <p:cNvSpPr txBox="1"/>
          <p:nvPr/>
        </p:nvSpPr>
        <p:spPr bwMode="auto">
          <a:xfrm flipH="0" flipV="0">
            <a:off x="96642" y="1768018"/>
            <a:ext cx="12061761" cy="46028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2000" b="1">
                <a:latin typeface="Arial"/>
                <a:cs typeface="Arial"/>
              </a:rPr>
              <a:t>JUSTIFICACIÓN</a:t>
            </a:r>
            <a:endParaRPr lang="es-MX" sz="2000" b="1">
              <a:latin typeface="Arial"/>
              <a:cs typeface="Arial"/>
            </a:endParaRPr>
          </a:p>
          <a:p>
            <a:pPr algn="ctr">
              <a:defRPr/>
            </a:pPr>
            <a:endParaRPr/>
          </a:p>
          <a:p>
            <a:pPr algn="just">
              <a:defRPr/>
            </a:pP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El CECATI 86 se enfrenta a una serie de </a:t>
            </a: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desafíos estratégicos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 que limitan el pleno alcance de su potencial como institución educativa de excelencia. Entre ellos, se identifican oportunidades para: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lang="es-MX"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defRPr/>
            </a:pPr>
            <a:endParaRPr lang="es-MX"/>
          </a:p>
          <a:p>
            <a:pPr algn="just">
              <a:lnSpc>
                <a:spcPct val="150000"/>
              </a:lnSpc>
              <a:defRPr/>
            </a:pPr>
            <a:r>
              <a:rPr lang="es-MX"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	</a:t>
            </a: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Optimizar la gestión administrativa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, haciéndola más ágil y eficiente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lnSpc>
                <a:spcPct val="150000"/>
              </a:lnSpc>
              <a:defRPr/>
            </a:pPr>
            <a:endParaRPr lang="es-MX"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lnSpc>
                <a:spcPct val="150000"/>
              </a:lnSpc>
              <a:defRPr/>
            </a:pPr>
            <a:r>
              <a:rPr lang="es-MX"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	</a:t>
            </a: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Reducir inconsistencias en los procesos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, para ofrecer un flujo de trabajo más fluido y 	confiable</a:t>
            </a:r>
            <a:endParaRPr sz="2000" b="0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just">
              <a:lnSpc>
                <a:spcPct val="150000"/>
              </a:lnSpc>
              <a:defRPr/>
            </a:pPr>
            <a:r>
              <a:rPr sz="20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	Enriquecer la experiencia de los usuarios</a:t>
            </a:r>
            <a:r>
              <a:rPr sz="2000" b="0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, garantizando un acceso más intuitivo y directo a la 	información de cursos y servicios</a:t>
            </a:r>
            <a:endParaRPr lang="es-MX"/>
          </a:p>
        </p:txBody>
      </p:sp>
      <p:pic>
        <p:nvPicPr>
          <p:cNvPr id="188867505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51071" y="3347357"/>
            <a:ext cx="868685" cy="868685"/>
          </a:xfrm>
          <a:prstGeom prst="rect">
            <a:avLst/>
          </a:prstGeom>
        </p:spPr>
      </p:pic>
      <p:pic>
        <p:nvPicPr>
          <p:cNvPr id="184297831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17478" y="4434842"/>
            <a:ext cx="735871" cy="735871"/>
          </a:xfrm>
          <a:prstGeom prst="rect">
            <a:avLst/>
          </a:prstGeom>
        </p:spPr>
      </p:pic>
      <p:pic>
        <p:nvPicPr>
          <p:cNvPr id="2022060747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163999" y="5362028"/>
            <a:ext cx="842828" cy="8428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ONLYOFFICE/8.0.1.31</Application>
  <DocSecurity>0</DocSecurity>
  <PresentationFormat>Panorámica</PresentationFormat>
  <Paragraphs>0</Paragraphs>
  <Slides>30</Slides>
  <Notes>30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Jehiely Belem</dc:creator>
  <cp:keywords/>
  <dc:description/>
  <dc:identifier/>
  <dc:language/>
  <cp:lastModifiedBy/>
  <cp:revision>99</cp:revision>
  <dcterms:modified xsi:type="dcterms:W3CDTF">2024-12-11T17:02:12Z</dcterms:modified>
  <cp:category/>
  <cp:contentStatus/>
  <cp:version/>
</cp:coreProperties>
</file>